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3" r:id="rId9"/>
    <p:sldId id="264" r:id="rId10"/>
    <p:sldId id="265" r:id="rId11"/>
    <p:sldId id="266" r:id="rId12"/>
    <p:sldId id="268" r:id="rId13"/>
    <p:sldId id="273" r:id="rId14"/>
    <p:sldId id="270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6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6580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7599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343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10236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7316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365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3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1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81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3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02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77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6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2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5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D6F87-0277-4272-B80F-85D81F32A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976" y="2302853"/>
            <a:ext cx="8991600" cy="2100589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BUG PREDICTION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TOOL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CF5CC-A4CD-4D08-B21F-AFA8BA339B42}"/>
              </a:ext>
            </a:extLst>
          </p:cNvPr>
          <p:cNvSpPr txBox="1"/>
          <p:nvPr/>
        </p:nvSpPr>
        <p:spPr>
          <a:xfrm>
            <a:off x="1045028" y="4702628"/>
            <a:ext cx="4714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Idea-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BugPredictor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Abhinav Srivastava - i343977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Anurag Negi – i323878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Gowtham Potureddi – i355737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295224A-AA0D-40E8-9645-AF9FE68A87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6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6"/>
    </mc:Choice>
    <mc:Fallback xmlns="">
      <p:transition spd="slow" advTm="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734" y="1506541"/>
            <a:ext cx="7729728" cy="1638244"/>
          </a:xfrm>
        </p:spPr>
        <p:txBody>
          <a:bodyPr/>
          <a:lstStyle/>
          <a:p>
            <a:r>
              <a:rPr lang="en-US" dirty="0"/>
              <a:t>Here once after defect is closed in defect management tools (JIRA) as it is resolved, we trigger Both FIX file as well as BUG file.</a:t>
            </a:r>
          </a:p>
          <a:p>
            <a:r>
              <a:rPr lang="en-US" dirty="0"/>
              <a:t>From bug file we get the Bug code.</a:t>
            </a:r>
          </a:p>
          <a:p>
            <a:r>
              <a:rPr lang="en-US" dirty="0"/>
              <a:t>From Fix File we get all the Code Fixes done by developer.</a:t>
            </a:r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BDCE14-3E7C-417E-8CBE-5CE640118957}"/>
              </a:ext>
            </a:extLst>
          </p:cNvPr>
          <p:cNvSpPr/>
          <p:nvPr/>
        </p:nvSpPr>
        <p:spPr>
          <a:xfrm>
            <a:off x="746619" y="4420999"/>
            <a:ext cx="2139193" cy="1827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CB1225-EC25-4CD6-BFA1-D0DDB7D51C55}"/>
              </a:ext>
            </a:extLst>
          </p:cNvPr>
          <p:cNvSpPr/>
          <p:nvPr/>
        </p:nvSpPr>
        <p:spPr>
          <a:xfrm>
            <a:off x="964734" y="4681057"/>
            <a:ext cx="1702965" cy="12499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ID</a:t>
            </a:r>
          </a:p>
          <a:p>
            <a:pPr algn="ctr"/>
            <a:r>
              <a:rPr lang="en-US" dirty="0"/>
              <a:t>[BUGID-0091]</a:t>
            </a:r>
          </a:p>
          <a:p>
            <a:pPr algn="ctr"/>
            <a:r>
              <a:rPr lang="en-US" dirty="0"/>
              <a:t>Is closed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FAFF6-3E7D-4611-AC85-7B05445807CC}"/>
              </a:ext>
            </a:extLst>
          </p:cNvPr>
          <p:cNvSpPr txBox="1"/>
          <p:nvPr/>
        </p:nvSpPr>
        <p:spPr>
          <a:xfrm>
            <a:off x="1409350" y="399316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4525AD-C50C-461A-8B5C-44004169612C}"/>
              </a:ext>
            </a:extLst>
          </p:cNvPr>
          <p:cNvSpPr/>
          <p:nvPr/>
        </p:nvSpPr>
        <p:spPr>
          <a:xfrm>
            <a:off x="3103927" y="3850547"/>
            <a:ext cx="3724712" cy="2910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9EBFF-D8EC-4C5F-849F-B231CDCA38E8}"/>
              </a:ext>
            </a:extLst>
          </p:cNvPr>
          <p:cNvSpPr txBox="1"/>
          <p:nvPr/>
        </p:nvSpPr>
        <p:spPr>
          <a:xfrm>
            <a:off x="4269997" y="3401194"/>
            <a:ext cx="228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FILE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1A76F8-5E6A-45A7-8EA3-0381A8D1B3D7}"/>
              </a:ext>
            </a:extLst>
          </p:cNvPr>
          <p:cNvSpPr/>
          <p:nvPr/>
        </p:nvSpPr>
        <p:spPr>
          <a:xfrm>
            <a:off x="3263317" y="4059836"/>
            <a:ext cx="3372375" cy="8388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code Image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10832-39A9-4F38-8F1A-29705D4C2AB0}"/>
              </a:ext>
            </a:extLst>
          </p:cNvPr>
          <p:cNvSpPr/>
          <p:nvPr/>
        </p:nvSpPr>
        <p:spPr>
          <a:xfrm>
            <a:off x="3263317" y="5041783"/>
            <a:ext cx="1644243" cy="637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(1)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33BDC0-551A-4A00-A827-795BE9A7C241}"/>
              </a:ext>
            </a:extLst>
          </p:cNvPr>
          <p:cNvSpPr/>
          <p:nvPr/>
        </p:nvSpPr>
        <p:spPr>
          <a:xfrm>
            <a:off x="4991449" y="5041783"/>
            <a:ext cx="1644243" cy="637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(2)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51E1E4-1E09-4367-82FE-135BFF40DEEE}"/>
              </a:ext>
            </a:extLst>
          </p:cNvPr>
          <p:cNvSpPr/>
          <p:nvPr/>
        </p:nvSpPr>
        <p:spPr>
          <a:xfrm>
            <a:off x="4991449" y="5819597"/>
            <a:ext cx="1644243" cy="637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(4)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5CF9BD-084F-44DA-8999-DF333232ADC6}"/>
              </a:ext>
            </a:extLst>
          </p:cNvPr>
          <p:cNvSpPr/>
          <p:nvPr/>
        </p:nvSpPr>
        <p:spPr>
          <a:xfrm>
            <a:off x="3263317" y="5819597"/>
            <a:ext cx="1644243" cy="637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C32FF9-ACEF-4459-B29C-7866D6DE0964}"/>
              </a:ext>
            </a:extLst>
          </p:cNvPr>
          <p:cNvSpPr txBox="1"/>
          <p:nvPr/>
        </p:nvSpPr>
        <p:spPr>
          <a:xfrm>
            <a:off x="7573526" y="2968835"/>
            <a:ext cx="179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BUG 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AE2206-AF05-47B4-B6F3-A4F0A40BCB67}"/>
              </a:ext>
            </a:extLst>
          </p:cNvPr>
          <p:cNvSpPr/>
          <p:nvPr/>
        </p:nvSpPr>
        <p:spPr>
          <a:xfrm>
            <a:off x="7046754" y="3338167"/>
            <a:ext cx="2281805" cy="1130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 Code 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6A20D-0C93-4BC2-9E25-3A701D2F5C9F}"/>
              </a:ext>
            </a:extLst>
          </p:cNvPr>
          <p:cNvSpPr txBox="1"/>
          <p:nvPr/>
        </p:nvSpPr>
        <p:spPr>
          <a:xfrm flipH="1">
            <a:off x="8016442" y="4663735"/>
            <a:ext cx="127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 FILE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5A9590-E759-4601-B168-AF7CD9E6EAFD}"/>
              </a:ext>
            </a:extLst>
          </p:cNvPr>
          <p:cNvSpPr/>
          <p:nvPr/>
        </p:nvSpPr>
        <p:spPr>
          <a:xfrm>
            <a:off x="7046754" y="5041783"/>
            <a:ext cx="3028424" cy="16106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132C2F8-2762-44CC-9CDD-293CD64BDC06}"/>
              </a:ext>
            </a:extLst>
          </p:cNvPr>
          <p:cNvSpPr/>
          <p:nvPr/>
        </p:nvSpPr>
        <p:spPr>
          <a:xfrm>
            <a:off x="8657438" y="5899557"/>
            <a:ext cx="1258352" cy="63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(4)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0BE96A-81B8-4C83-967D-E50787B3042C}"/>
              </a:ext>
            </a:extLst>
          </p:cNvPr>
          <p:cNvSpPr/>
          <p:nvPr/>
        </p:nvSpPr>
        <p:spPr>
          <a:xfrm>
            <a:off x="7213406" y="5892749"/>
            <a:ext cx="1259475" cy="63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(3)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1E18B9-7BD2-4A92-9ED0-02D00240E6CD}"/>
              </a:ext>
            </a:extLst>
          </p:cNvPr>
          <p:cNvSpPr/>
          <p:nvPr/>
        </p:nvSpPr>
        <p:spPr>
          <a:xfrm>
            <a:off x="8656313" y="5180201"/>
            <a:ext cx="1259476" cy="63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(2)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83A8D1-9CB7-45FE-8654-C15FA53BCC71}"/>
              </a:ext>
            </a:extLst>
          </p:cNvPr>
          <p:cNvSpPr/>
          <p:nvPr/>
        </p:nvSpPr>
        <p:spPr>
          <a:xfrm>
            <a:off x="7213406" y="5180201"/>
            <a:ext cx="1259475" cy="63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(1)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0E01DC-E4F4-437C-B123-2E657A7E8432}"/>
              </a:ext>
            </a:extLst>
          </p:cNvPr>
          <p:cNvCxnSpPr>
            <a:stCxn id="34" idx="1"/>
          </p:cNvCxnSpPr>
          <p:nvPr/>
        </p:nvCxnSpPr>
        <p:spPr>
          <a:xfrm flipH="1">
            <a:off x="6828639" y="3903524"/>
            <a:ext cx="218115" cy="45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1A4BB34-79D7-49B4-86B2-008F29BAC01B}"/>
              </a:ext>
            </a:extLst>
          </p:cNvPr>
          <p:cNvCxnSpPr>
            <a:endCxn id="26" idx="3"/>
          </p:cNvCxnSpPr>
          <p:nvPr/>
        </p:nvCxnSpPr>
        <p:spPr>
          <a:xfrm flipH="1" flipV="1">
            <a:off x="6828639" y="5306037"/>
            <a:ext cx="218115" cy="37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23C0380-04CF-4431-953F-5103F14EEB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90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47"/>
    </mc:Choice>
    <mc:Fallback xmlns="">
      <p:transition spd="slow" advTm="23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04" y="1790756"/>
            <a:ext cx="7729728" cy="3955703"/>
          </a:xfrm>
        </p:spPr>
        <p:txBody>
          <a:bodyPr>
            <a:normAutofit/>
          </a:bodyPr>
          <a:lstStyle/>
          <a:p>
            <a:r>
              <a:rPr lang="en-US" dirty="0"/>
              <a:t>In this we also manage a column with bug score</a:t>
            </a:r>
          </a:p>
          <a:p>
            <a:r>
              <a:rPr lang="en-US" dirty="0"/>
              <a:t>We give score to each and every bug we come across to differentiate them with respect to criticality, complexity, and severity.</a:t>
            </a:r>
          </a:p>
          <a:p>
            <a:r>
              <a:rPr lang="en-US" dirty="0"/>
              <a:t>How do we give score:</a:t>
            </a:r>
          </a:p>
          <a:p>
            <a:pPr lvl="1"/>
            <a:r>
              <a:rPr lang="en-US" dirty="0"/>
              <a:t>We add score respectively:</a:t>
            </a:r>
          </a:p>
          <a:p>
            <a:pPr lvl="2"/>
            <a:r>
              <a:rPr lang="en-US" dirty="0"/>
              <a:t>1 point for every line of code added. (LOC)</a:t>
            </a:r>
          </a:p>
          <a:p>
            <a:pPr lvl="2"/>
            <a:r>
              <a:rPr lang="en-US" dirty="0"/>
              <a:t>1 point for every file in repo this code is effecting (CEF)</a:t>
            </a:r>
          </a:p>
          <a:p>
            <a:pPr lvl="2"/>
            <a:r>
              <a:rPr lang="en-US" dirty="0"/>
              <a:t>3 points for every major change in code (EMC)</a:t>
            </a:r>
          </a:p>
          <a:p>
            <a:pPr lvl="2"/>
            <a:r>
              <a:rPr lang="en-US" dirty="0"/>
              <a:t>5 points for every huge change in code (EHC)</a:t>
            </a:r>
          </a:p>
          <a:p>
            <a:pPr lvl="2"/>
            <a:r>
              <a:rPr lang="en-US" dirty="0"/>
              <a:t>2 points for every re-open of the bug (ROB)</a:t>
            </a:r>
          </a:p>
          <a:p>
            <a:pPr lvl="2"/>
            <a:r>
              <a:rPr lang="en-US" dirty="0"/>
              <a:t>And so on.</a:t>
            </a:r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508CD-CFFE-4BE2-8A29-768D99305A8C}"/>
              </a:ext>
            </a:extLst>
          </p:cNvPr>
          <p:cNvSpPr txBox="1"/>
          <p:nvPr/>
        </p:nvSpPr>
        <p:spPr>
          <a:xfrm>
            <a:off x="998290" y="5786735"/>
            <a:ext cx="7729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Ex: score= 10 (LOC) + 5 (EHC) + 1 (ROB) </a:t>
            </a:r>
          </a:p>
          <a:p>
            <a:r>
              <a:rPr lang="en-US" dirty="0"/>
              <a:t>		= 10+ (5x5) + (1x2)</a:t>
            </a:r>
          </a:p>
          <a:p>
            <a:r>
              <a:rPr lang="en-US" dirty="0"/>
              <a:t>		= 37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BC7C129-9639-4B79-8D38-C3FD83150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4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58"/>
    </mc:Choice>
    <mc:Fallback xmlns="">
      <p:transition spd="slow" advTm="26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358" y="262561"/>
            <a:ext cx="7729728" cy="65157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all the data we have from:</a:t>
            </a:r>
          </a:p>
          <a:p>
            <a:r>
              <a:rPr lang="en-US" dirty="0"/>
              <a:t>Bug file:</a:t>
            </a:r>
          </a:p>
          <a:p>
            <a:pPr lvl="2"/>
            <a:r>
              <a:rPr lang="en-US" dirty="0"/>
              <a:t>Bug ID or Defect ID</a:t>
            </a:r>
          </a:p>
          <a:p>
            <a:pPr lvl="2"/>
            <a:r>
              <a:rPr lang="en-US" dirty="0"/>
              <a:t>Bug Code Image</a:t>
            </a:r>
          </a:p>
          <a:p>
            <a:pPr lvl="2"/>
            <a:r>
              <a:rPr lang="en-US" dirty="0"/>
              <a:t>Bug Description</a:t>
            </a:r>
          </a:p>
          <a:p>
            <a:r>
              <a:rPr lang="en-US" dirty="0"/>
              <a:t>Fix file:</a:t>
            </a:r>
          </a:p>
          <a:p>
            <a:pPr lvl="2"/>
            <a:r>
              <a:rPr lang="en-US" dirty="0"/>
              <a:t>Bug ID</a:t>
            </a:r>
          </a:p>
          <a:p>
            <a:pPr lvl="2"/>
            <a:r>
              <a:rPr lang="en-US" dirty="0"/>
              <a:t>Commit ID</a:t>
            </a:r>
          </a:p>
          <a:p>
            <a:pPr lvl="2"/>
            <a:r>
              <a:rPr lang="en-US" dirty="0"/>
              <a:t>Commit message</a:t>
            </a:r>
          </a:p>
          <a:p>
            <a:pPr lvl="2"/>
            <a:r>
              <a:rPr lang="en-US" dirty="0"/>
              <a:t>Code Fix</a:t>
            </a:r>
          </a:p>
          <a:p>
            <a:pPr lvl="2"/>
            <a:r>
              <a:rPr lang="en-US" dirty="0"/>
              <a:t>Bug Score</a:t>
            </a:r>
          </a:p>
          <a:p>
            <a:pPr lvl="2"/>
            <a:r>
              <a:rPr lang="en-US" dirty="0"/>
              <a:t>File name</a:t>
            </a:r>
          </a:p>
          <a:p>
            <a:r>
              <a:rPr lang="en-US" dirty="0"/>
              <a:t>Code file:</a:t>
            </a:r>
          </a:p>
          <a:p>
            <a:pPr lvl="2"/>
            <a:r>
              <a:rPr lang="en-US" dirty="0"/>
              <a:t>BUG Code</a:t>
            </a:r>
          </a:p>
          <a:p>
            <a:pPr lvl="2"/>
            <a:r>
              <a:rPr lang="en-US" dirty="0"/>
              <a:t>FIX Codes</a:t>
            </a:r>
          </a:p>
          <a:p>
            <a:pPr lvl="2"/>
            <a:r>
              <a:rPr lang="en-US" dirty="0"/>
              <a:t>Bug Score :</a:t>
            </a:r>
          </a:p>
          <a:p>
            <a:pPr lvl="3"/>
            <a:r>
              <a:rPr lang="en-US" dirty="0"/>
              <a:t>1 point for every line of code added. (LOC)</a:t>
            </a:r>
          </a:p>
          <a:p>
            <a:pPr lvl="3"/>
            <a:r>
              <a:rPr lang="en-US" dirty="0"/>
              <a:t>1 point for every file in repo this code is effecting (CEF)</a:t>
            </a:r>
          </a:p>
          <a:p>
            <a:pPr lvl="3"/>
            <a:r>
              <a:rPr lang="en-US" dirty="0"/>
              <a:t>3 points for every major change in code (EMC)</a:t>
            </a:r>
          </a:p>
          <a:p>
            <a:pPr lvl="3"/>
            <a:r>
              <a:rPr lang="en-US" dirty="0"/>
              <a:t>5 points for every huge change in code (EHC)</a:t>
            </a:r>
          </a:p>
          <a:p>
            <a:pPr lvl="3"/>
            <a:r>
              <a:rPr lang="en-US" dirty="0"/>
              <a:t>2 points for every re-open of the bug (ROB)</a:t>
            </a:r>
          </a:p>
          <a:p>
            <a:pPr lvl="3"/>
            <a:r>
              <a:rPr lang="en-US" dirty="0"/>
              <a:t>And so on.</a:t>
            </a:r>
          </a:p>
          <a:p>
            <a:pPr lvl="3"/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DEB0E7-1640-4F42-9A67-4A6B929DFD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778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8"/>
    </mc:Choice>
    <mc:Fallback xmlns="">
      <p:transition spd="slow" advTm="8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/>
        </p:nvSpPr>
        <p:spPr>
          <a:xfrm>
            <a:off x="1797666" y="34464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Applications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/>
        </p:nvSpPr>
        <p:spPr>
          <a:xfrm>
            <a:off x="2029800" y="1169565"/>
            <a:ext cx="7729728" cy="534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can apply Machine Learning algorithms for classifying the bugs</a:t>
            </a:r>
          </a:p>
          <a:p>
            <a:r>
              <a:rPr lang="en-US" dirty="0"/>
              <a:t>Classification algorithms like Decision tree, Random forest.</a:t>
            </a:r>
          </a:p>
          <a:p>
            <a:r>
              <a:rPr lang="en-US" dirty="0"/>
              <a:t>Main:</a:t>
            </a:r>
          </a:p>
          <a:p>
            <a:pPr lvl="1"/>
            <a:r>
              <a:rPr lang="en-US" dirty="0"/>
              <a:t>Predict Bugs for developers mapping exited bug codes.</a:t>
            </a:r>
          </a:p>
          <a:p>
            <a:pPr lvl="1"/>
            <a:r>
              <a:rPr lang="en-US" dirty="0"/>
              <a:t>Suggest Fixes for that bugs using Fix codes</a:t>
            </a:r>
          </a:p>
          <a:p>
            <a:pPr lvl="1"/>
            <a:endParaRPr lang="en-US" dirty="0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7A961F4-A5D8-4C4C-83F3-5E0576DC8814}"/>
              </a:ext>
            </a:extLst>
          </p:cNvPr>
          <p:cNvSpPr txBox="1"/>
          <p:nvPr/>
        </p:nvSpPr>
        <p:spPr>
          <a:xfrm>
            <a:off x="1942453" y="3006754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FC84B2B2-1A5A-49FA-B791-C1137CE86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4"/>
    </mc:Choice>
    <mc:Fallback xmlns="">
      <p:transition spd="slow" advTm="16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04" y="1640755"/>
            <a:ext cx="7729728" cy="3002497"/>
          </a:xfrm>
        </p:spPr>
        <p:txBody>
          <a:bodyPr/>
          <a:lstStyle/>
          <a:p>
            <a:r>
              <a:rPr lang="en-US" dirty="0"/>
              <a:t>Further we can predict and also analyze the data to create a dashboard with all the info like:</a:t>
            </a:r>
          </a:p>
          <a:p>
            <a:pPr lvl="1"/>
            <a:r>
              <a:rPr lang="en-US" dirty="0"/>
              <a:t>Number of bugs created by employee</a:t>
            </a:r>
          </a:p>
          <a:p>
            <a:pPr lvl="1"/>
            <a:r>
              <a:rPr lang="en-US" dirty="0"/>
              <a:t>Number of bugs resolved by employee</a:t>
            </a:r>
          </a:p>
          <a:p>
            <a:pPr lvl="1"/>
            <a:r>
              <a:rPr lang="en-US" dirty="0"/>
              <a:t>Number of critical or severe bugs present in project</a:t>
            </a:r>
          </a:p>
          <a:p>
            <a:pPr lvl="1"/>
            <a:r>
              <a:rPr lang="en-US" dirty="0"/>
              <a:t>Number of files being effected by bugs</a:t>
            </a:r>
          </a:p>
          <a:p>
            <a:pPr lvl="1"/>
            <a:r>
              <a:rPr lang="en-US" dirty="0"/>
              <a:t>Predict time of release (Predictive analysis)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4EA1DB-398C-4F95-870C-4B7D1FA00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3"/>
    </mc:Choice>
    <mc:Fallback xmlns="">
      <p:transition spd="slow" advTm="14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EE2441C8-0D9E-4468-9652-B91EFD06D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334" y="1587617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420ED0-3026-484D-A022-9945DAB540B1}"/>
              </a:ext>
            </a:extLst>
          </p:cNvPr>
          <p:cNvSpPr/>
          <p:nvPr/>
        </p:nvSpPr>
        <p:spPr>
          <a:xfrm>
            <a:off x="677334" y="2776756"/>
            <a:ext cx="1025631" cy="65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8BF9DA-DB4C-41D3-A2B1-23CC8CC75BF4}"/>
              </a:ext>
            </a:extLst>
          </p:cNvPr>
          <p:cNvSpPr/>
          <p:nvPr/>
        </p:nvSpPr>
        <p:spPr>
          <a:xfrm>
            <a:off x="5360566" y="1270000"/>
            <a:ext cx="914400" cy="73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C7D89C-F794-4660-8434-22373DAE09A0}"/>
              </a:ext>
            </a:extLst>
          </p:cNvPr>
          <p:cNvSpPr/>
          <p:nvPr/>
        </p:nvSpPr>
        <p:spPr>
          <a:xfrm>
            <a:off x="8650448" y="2002639"/>
            <a:ext cx="914400" cy="73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Code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80AEFB-5BF2-41CF-9F99-D028BDBA7263}"/>
              </a:ext>
            </a:extLst>
          </p:cNvPr>
          <p:cNvSpPr/>
          <p:nvPr/>
        </p:nvSpPr>
        <p:spPr>
          <a:xfrm>
            <a:off x="7101966" y="758738"/>
            <a:ext cx="914400" cy="73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File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6ABAAD-18D4-4349-AE3B-733E603CE2DC}"/>
              </a:ext>
            </a:extLst>
          </p:cNvPr>
          <p:cNvSpPr/>
          <p:nvPr/>
        </p:nvSpPr>
        <p:spPr>
          <a:xfrm>
            <a:off x="6560191" y="2843868"/>
            <a:ext cx="1535185" cy="15100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F7EBFA-0089-4EAC-8E28-07A82297481E}"/>
              </a:ext>
            </a:extLst>
          </p:cNvPr>
          <p:cNvSpPr/>
          <p:nvPr/>
        </p:nvSpPr>
        <p:spPr>
          <a:xfrm>
            <a:off x="2561750" y="3389736"/>
            <a:ext cx="914400" cy="73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1F7192-0043-417C-8D74-DD3DACBDE5C2}"/>
              </a:ext>
            </a:extLst>
          </p:cNvPr>
          <p:cNvSpPr/>
          <p:nvPr/>
        </p:nvSpPr>
        <p:spPr>
          <a:xfrm>
            <a:off x="2561750" y="2102374"/>
            <a:ext cx="914400" cy="730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B8BC06-3242-4DD1-9893-EBB457EB58EA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 flipV="1">
            <a:off x="1702965" y="2467761"/>
            <a:ext cx="858785" cy="63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1D7DEE1-F25E-4DA0-BF8B-D530228CDB8A}"/>
              </a:ext>
            </a:extLst>
          </p:cNvPr>
          <p:cNvCxnSpPr>
            <a:cxnSpLocks/>
            <a:stCxn id="22" idx="3"/>
            <a:endCxn id="20" idx="2"/>
          </p:cNvCxnSpPr>
          <p:nvPr/>
        </p:nvCxnSpPr>
        <p:spPr>
          <a:xfrm>
            <a:off x="3476150" y="2467761"/>
            <a:ext cx="3084041" cy="113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6F909F-4972-4CDA-83C5-BD0A4A27BE8C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7327784" y="1489512"/>
            <a:ext cx="231382" cy="13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4BC9D0-76C4-4002-A91D-E2AB6AA38C8E}"/>
              </a:ext>
            </a:extLst>
          </p:cNvPr>
          <p:cNvCxnSpPr>
            <a:cxnSpLocks/>
            <a:stCxn id="17" idx="2"/>
            <a:endCxn id="20" idx="6"/>
          </p:cNvCxnSpPr>
          <p:nvPr/>
        </p:nvCxnSpPr>
        <p:spPr>
          <a:xfrm flipH="1">
            <a:off x="8095376" y="2733413"/>
            <a:ext cx="1012272" cy="865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ADB182-3EB9-4CD0-9581-C3862165ABEB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>
            <a:off x="5817766" y="2000774"/>
            <a:ext cx="967248" cy="10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4247BC-3B4C-425C-965B-051EDF501893}"/>
              </a:ext>
            </a:extLst>
          </p:cNvPr>
          <p:cNvCxnSpPr>
            <a:cxnSpLocks/>
            <a:stCxn id="21" idx="1"/>
            <a:endCxn id="15" idx="2"/>
          </p:cNvCxnSpPr>
          <p:nvPr/>
        </p:nvCxnSpPr>
        <p:spPr>
          <a:xfrm flipH="1" flipV="1">
            <a:off x="1190150" y="3429000"/>
            <a:ext cx="1371600" cy="32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FC244A-69F2-450E-9F79-3CE03BF8FC53}"/>
              </a:ext>
            </a:extLst>
          </p:cNvPr>
          <p:cNvCxnSpPr>
            <a:cxnSpLocks/>
            <a:stCxn id="5" idx="1"/>
            <a:endCxn id="21" idx="3"/>
          </p:cNvCxnSpPr>
          <p:nvPr/>
        </p:nvCxnSpPr>
        <p:spPr>
          <a:xfrm flipH="1" flipV="1">
            <a:off x="3476150" y="3755123"/>
            <a:ext cx="3003468" cy="2019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4C90860-F1EA-487E-BC50-E20E46A816D8}"/>
              </a:ext>
            </a:extLst>
          </p:cNvPr>
          <p:cNvSpPr/>
          <p:nvPr/>
        </p:nvSpPr>
        <p:spPr>
          <a:xfrm>
            <a:off x="6479618" y="5250576"/>
            <a:ext cx="1719743" cy="1048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Ml</a:t>
            </a:r>
            <a:r>
              <a:rPr lang="en-US" dirty="0"/>
              <a:t>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47F75-F414-45BA-86B9-F4EE2E84DF35}"/>
              </a:ext>
            </a:extLst>
          </p:cNvPr>
          <p:cNvSpPr/>
          <p:nvPr/>
        </p:nvSpPr>
        <p:spPr>
          <a:xfrm>
            <a:off x="9756396" y="3691156"/>
            <a:ext cx="2283204" cy="15100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C32AA6-E8AA-453E-A2E2-837C8A8199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8199361" y="4446165"/>
            <a:ext cx="1557035" cy="132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399032-F352-48E2-9735-43DCFBAD757A}"/>
              </a:ext>
            </a:extLst>
          </p:cNvPr>
          <p:cNvCxnSpPr>
            <a:stCxn id="20" idx="4"/>
            <a:endCxn id="5" idx="0"/>
          </p:cNvCxnSpPr>
          <p:nvPr/>
        </p:nvCxnSpPr>
        <p:spPr>
          <a:xfrm>
            <a:off x="7327784" y="4353886"/>
            <a:ext cx="11706" cy="8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Audio 38">
            <a:hlinkClick r:id="" action="ppaction://media"/>
            <a:extLst>
              <a:ext uri="{FF2B5EF4-FFF2-40B4-BE49-F238E27FC236}">
                <a16:creationId xmlns:a16="http://schemas.microsoft.com/office/drawing/2014/main" id="{7157CDB4-E84E-47A2-B35F-EF54E9A3F0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231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04"/>
    </mc:Choice>
    <mc:Fallback>
      <p:transition spd="slow" advTm="23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69A9DF-DC85-4363-9921-BA12F6E22B04}"/>
              </a:ext>
            </a:extLst>
          </p:cNvPr>
          <p:cNvSpPr txBox="1"/>
          <p:nvPr/>
        </p:nvSpPr>
        <p:spPr>
          <a:xfrm>
            <a:off x="3757788" y="2598003"/>
            <a:ext cx="3012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1B1C03-3747-4530-8588-8A996E018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"/>
    </mc:Choice>
    <mc:Fallback xmlns="">
      <p:transition spd="slow" advTm="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7FDF-20A2-4A1E-9BB5-5E1AAE6F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9D955-56D2-4391-8A4E-436BF23A0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8771"/>
            <a:ext cx="8596668" cy="4452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order to ensure that our code base stays healthy Developers perform unit testing and code review for all new check-ins.</a:t>
            </a:r>
          </a:p>
          <a:p>
            <a:r>
              <a:rPr lang="en-US" dirty="0"/>
              <a:t>Sometimes, that code works very well, and is deployed without incident. Other times, the code creates issues again and again, as developers try to wrestle with the problem. </a:t>
            </a:r>
          </a:p>
          <a:p>
            <a:r>
              <a:rPr lang="en-US" dirty="0"/>
              <a:t>For the sake of this presentation, we'll call this second class of code “hot spots”.</a:t>
            </a:r>
          </a:p>
          <a:p>
            <a:r>
              <a:rPr lang="en-US" dirty="0"/>
              <a:t>Perhaps a hot spot is resistant to unit testing, or maybe a very specific set of conditions can lead the code to fail. </a:t>
            </a:r>
          </a:p>
          <a:p>
            <a:r>
              <a:rPr lang="en-US" dirty="0"/>
              <a:t>In order to help identify these hot spots and warn developers, we looked at </a:t>
            </a:r>
            <a:r>
              <a:rPr lang="en-US" i="1" dirty="0"/>
              <a:t>bug prediction</a:t>
            </a:r>
            <a:r>
              <a:rPr lang="en-US" dirty="0"/>
              <a:t>. </a:t>
            </a:r>
          </a:p>
          <a:p>
            <a:r>
              <a:rPr lang="en-US" dirty="0"/>
              <a:t>Bug prediction uses machine-learning and statistical analysis to try to guess whether a piece of code is potentially buggy or not, usually within some confidence range.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D06086B-E486-4F57-A909-41E07D1E3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1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37"/>
    </mc:Choice>
    <mc:Fallback xmlns="">
      <p:transition spd="slow" advTm="5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0401-0B56-4DCB-88B6-18283524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BE05A-B9B3-4A63-BE4E-F66F2C0E6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04397"/>
            <a:ext cx="8596668" cy="4772632"/>
          </a:xfrm>
        </p:spPr>
        <p:txBody>
          <a:bodyPr>
            <a:normAutofit/>
          </a:bodyPr>
          <a:lstStyle/>
          <a:p>
            <a:r>
              <a:rPr lang="en-US" dirty="0"/>
              <a:t>This presents a unique and easy way to identify bugs and how to resolve then with a fix involving predictive analysis and classification algorithms.</a:t>
            </a:r>
          </a:p>
          <a:p>
            <a:r>
              <a:rPr lang="en-US" dirty="0"/>
              <a:t>A dashboard with various metrics which are useful for management to have a close picture how team is working</a:t>
            </a:r>
          </a:p>
          <a:p>
            <a:r>
              <a:rPr lang="en-US" dirty="0"/>
              <a:t>And when the product can be launched using predictive analysis.</a:t>
            </a:r>
          </a:p>
          <a:p>
            <a:r>
              <a:rPr lang="en-US" dirty="0"/>
              <a:t> some of them are:</a:t>
            </a:r>
          </a:p>
          <a:p>
            <a:pPr lvl="1"/>
            <a:r>
              <a:rPr lang="en-US" dirty="0"/>
              <a:t>Predict Bugs for developers mapping exited bug codes.</a:t>
            </a:r>
          </a:p>
          <a:p>
            <a:pPr lvl="1"/>
            <a:r>
              <a:rPr lang="en-US" dirty="0"/>
              <a:t>Suggest Fixes for that bugs using Fix codes</a:t>
            </a:r>
          </a:p>
          <a:p>
            <a:pPr lvl="1"/>
            <a:r>
              <a:rPr lang="en-US" dirty="0"/>
              <a:t>Number of bugs created by employee</a:t>
            </a:r>
          </a:p>
          <a:p>
            <a:pPr lvl="1"/>
            <a:r>
              <a:rPr lang="en-US" dirty="0"/>
              <a:t>Number of bugs resolved by employee</a:t>
            </a:r>
          </a:p>
          <a:p>
            <a:pPr lvl="1"/>
            <a:r>
              <a:rPr lang="en-US" dirty="0"/>
              <a:t>Number of critical or severe bugs present in project</a:t>
            </a:r>
          </a:p>
          <a:p>
            <a:pPr lvl="1"/>
            <a:r>
              <a:rPr lang="en-US" dirty="0"/>
              <a:t>Number of files being effected by bugs</a:t>
            </a:r>
          </a:p>
          <a:p>
            <a:pPr lvl="1"/>
            <a:r>
              <a:rPr lang="en-US" dirty="0"/>
              <a:t>Predict time of release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7AA7D0-360F-42E2-AA3B-C19C712C5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73"/>
    </mc:Choice>
    <mc:Fallback xmlns="">
      <p:transition spd="slow" advTm="27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FC1B9-1C22-4E80-A068-3BD61311D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F644-42F8-4B85-B1EB-29BA3D2CE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04" y="1615355"/>
            <a:ext cx="7729728" cy="3627289"/>
          </a:xfrm>
        </p:spPr>
        <p:txBody>
          <a:bodyPr>
            <a:normAutofit fontScale="92500"/>
          </a:bodyPr>
          <a:lstStyle/>
          <a:p>
            <a:r>
              <a:rPr lang="en-US" dirty="0"/>
              <a:t>Bugs are the usually and mostly seen blockers in software industry. </a:t>
            </a:r>
          </a:p>
          <a:p>
            <a:r>
              <a:rPr lang="en-US" dirty="0"/>
              <a:t>Resolving them takes a lot of time, effort and its costly.</a:t>
            </a:r>
          </a:p>
          <a:p>
            <a:r>
              <a:rPr lang="en-US" dirty="0"/>
              <a:t>Solving bugs is a time taking process in any company and to any product.</a:t>
            </a:r>
          </a:p>
          <a:p>
            <a:r>
              <a:rPr lang="en-US" dirty="0"/>
              <a:t>So, if we could warn the developer at initial development stages only like he is entering a bug prone zone or the functionality or logic he is working is mostly bog prone and complex, This could be of a great help. </a:t>
            </a:r>
          </a:p>
          <a:p>
            <a:r>
              <a:rPr lang="en-US" dirty="0"/>
              <a:t>And including that what if we can suggest him the fix for bugs then and there even before execution.</a:t>
            </a:r>
          </a:p>
          <a:p>
            <a:r>
              <a:rPr lang="en-US" dirty="0"/>
              <a:t>That could be of a great use and cost cutting factor for many companies.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8488FF-8B02-4B1C-BF6B-971B1F5B47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6"/>
    </mc:Choice>
    <mc:Fallback xmlns="">
      <p:transition spd="slow" advTm="1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578CB-4D86-4FAA-986F-EE7CC383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1F7C-C141-415E-871D-4D8C823DD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4791" y="1766554"/>
            <a:ext cx="7729728" cy="2408089"/>
          </a:xfrm>
        </p:spPr>
        <p:txBody>
          <a:bodyPr>
            <a:normAutofit/>
          </a:bodyPr>
          <a:lstStyle/>
          <a:p>
            <a:r>
              <a:rPr lang="en-US" dirty="0"/>
              <a:t>We can use the huge data from Source control management tools.</a:t>
            </a:r>
          </a:p>
          <a:p>
            <a:r>
              <a:rPr lang="en-US" dirty="0"/>
              <a:t>Let that SCM be (GitHub, Bitbucket etc..)</a:t>
            </a:r>
          </a:p>
          <a:p>
            <a:r>
              <a:rPr lang="en-US" dirty="0"/>
              <a:t>There is a lot of data which we can use like :</a:t>
            </a:r>
          </a:p>
          <a:p>
            <a:pPr lvl="2"/>
            <a:r>
              <a:rPr lang="en-US" dirty="0"/>
              <a:t>Commit messages</a:t>
            </a:r>
          </a:p>
          <a:p>
            <a:pPr lvl="2"/>
            <a:r>
              <a:rPr lang="en-US" dirty="0"/>
              <a:t>The code Fix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C1427-FEDA-4D98-9299-8444214FC834}"/>
              </a:ext>
            </a:extLst>
          </p:cNvPr>
          <p:cNvSpPr txBox="1"/>
          <p:nvPr/>
        </p:nvSpPr>
        <p:spPr>
          <a:xfrm>
            <a:off x="1149822" y="4275310"/>
            <a:ext cx="7979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create 3 files from SCM data in runtime using which we can perform the bug prediction :</a:t>
            </a:r>
          </a:p>
          <a:p>
            <a:pPr marL="342900" indent="-342900">
              <a:buAutoNum type="arabicPeriod"/>
            </a:pPr>
            <a:r>
              <a:rPr lang="en-US" dirty="0"/>
              <a:t>Bug File</a:t>
            </a:r>
          </a:p>
          <a:p>
            <a:pPr marL="342900" indent="-342900">
              <a:buAutoNum type="arabicPeriod"/>
            </a:pPr>
            <a:r>
              <a:rPr lang="en-US" dirty="0"/>
              <a:t>Fix File</a:t>
            </a:r>
          </a:p>
          <a:p>
            <a:pPr marL="342900" indent="-342900">
              <a:buAutoNum type="arabicPeriod"/>
            </a:pPr>
            <a:r>
              <a:rPr lang="en-US" dirty="0"/>
              <a:t>Code File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6E87A0-1DDD-436A-9C82-14CE3E4A2F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9"/>
    </mc:Choice>
    <mc:Fallback xmlns="">
      <p:transition spd="slow" advTm="20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9BA9-EB59-4CAA-9779-AF50C76E7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F9D31-26D2-4C59-B54D-DAD1429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 file is populated with data from defect management tools.</a:t>
            </a:r>
          </a:p>
          <a:p>
            <a:r>
              <a:rPr lang="en-US" dirty="0"/>
              <a:t>When ever an error is identified and registered as bug, then this file is populated with:</a:t>
            </a:r>
          </a:p>
          <a:p>
            <a:pPr lvl="2"/>
            <a:r>
              <a:rPr lang="en-US" dirty="0"/>
              <a:t>Bug ID or Defect ID</a:t>
            </a:r>
          </a:p>
          <a:p>
            <a:pPr lvl="2"/>
            <a:r>
              <a:rPr lang="en-US" dirty="0"/>
              <a:t>Bug Code Image</a:t>
            </a:r>
          </a:p>
          <a:p>
            <a:pPr lvl="2"/>
            <a:r>
              <a:rPr lang="en-US" dirty="0"/>
              <a:t>Bug Description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8B5BE6-D1E4-4644-ABE2-8B17D1659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0"/>
    </mc:Choice>
    <mc:Fallback xmlns="">
      <p:transition spd="slow" advTm="11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03ABFEC-43E2-4715-BA22-7159DB32D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BUG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5643A-0290-4FC6-BDBF-C92A60EE42BF}"/>
              </a:ext>
            </a:extLst>
          </p:cNvPr>
          <p:cNvSpPr/>
          <p:nvPr/>
        </p:nvSpPr>
        <p:spPr>
          <a:xfrm>
            <a:off x="897622" y="2143854"/>
            <a:ext cx="2550253" cy="3636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497B5-4935-4618-A1B6-203401DF9862}"/>
              </a:ext>
            </a:extLst>
          </p:cNvPr>
          <p:cNvSpPr txBox="1"/>
          <p:nvPr/>
        </p:nvSpPr>
        <p:spPr>
          <a:xfrm flipH="1">
            <a:off x="943341" y="1409350"/>
            <a:ext cx="250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Defect Management Tool (JIRA)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FBE475-D257-4C39-AED7-FA4C68A1CC12}"/>
              </a:ext>
            </a:extLst>
          </p:cNvPr>
          <p:cNvSpPr/>
          <p:nvPr/>
        </p:nvSpPr>
        <p:spPr>
          <a:xfrm>
            <a:off x="1094763" y="2461148"/>
            <a:ext cx="2155970" cy="788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is Registered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CDD3B0-B5AE-4609-B38B-3EEC04342292}"/>
              </a:ext>
            </a:extLst>
          </p:cNvPr>
          <p:cNvSpPr/>
          <p:nvPr/>
        </p:nvSpPr>
        <p:spPr>
          <a:xfrm>
            <a:off x="1094763" y="3632433"/>
            <a:ext cx="2155970" cy="788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ID Created</a:t>
            </a:r>
          </a:p>
          <a:p>
            <a:pPr algn="ctr"/>
            <a:r>
              <a:rPr lang="en-US" dirty="0"/>
              <a:t>[BUGID-0091]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EFC707-8DE2-4C0F-930B-670012A88397}"/>
              </a:ext>
            </a:extLst>
          </p:cNvPr>
          <p:cNvSpPr/>
          <p:nvPr/>
        </p:nvSpPr>
        <p:spPr>
          <a:xfrm>
            <a:off x="1094763" y="4731391"/>
            <a:ext cx="2155970" cy="788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Description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F5081-9063-4FE8-80D0-8672D15574C0}"/>
              </a:ext>
            </a:extLst>
          </p:cNvPr>
          <p:cNvSpPr/>
          <p:nvPr/>
        </p:nvSpPr>
        <p:spPr>
          <a:xfrm>
            <a:off x="5170416" y="1955102"/>
            <a:ext cx="3573710" cy="4013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6CB205-D828-47AD-9A95-A4FF81A0EE55}"/>
              </a:ext>
            </a:extLst>
          </p:cNvPr>
          <p:cNvSpPr/>
          <p:nvPr/>
        </p:nvSpPr>
        <p:spPr>
          <a:xfrm>
            <a:off x="5967371" y="2143854"/>
            <a:ext cx="1979801" cy="7382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ID </a:t>
            </a:r>
          </a:p>
          <a:p>
            <a:pPr algn="ctr"/>
            <a:r>
              <a:rPr lang="en-US" dirty="0"/>
              <a:t>[BUGID-0091]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66ECAB-DC85-42EF-8627-A45A17B096D4}"/>
              </a:ext>
            </a:extLst>
          </p:cNvPr>
          <p:cNvSpPr/>
          <p:nvPr/>
        </p:nvSpPr>
        <p:spPr>
          <a:xfrm>
            <a:off x="5409502" y="3045204"/>
            <a:ext cx="3095537" cy="1736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Bug Code Image</a:t>
            </a:r>
          </a:p>
          <a:p>
            <a:pPr algn="ctr"/>
            <a:r>
              <a:rPr lang="en-US" dirty="0"/>
              <a:t>a=‘sample’</a:t>
            </a:r>
          </a:p>
          <a:p>
            <a:pPr algn="ctr"/>
            <a:r>
              <a:rPr lang="en-US" dirty="0"/>
              <a:t>b=5</a:t>
            </a:r>
          </a:p>
          <a:p>
            <a:pPr algn="ctr"/>
            <a:r>
              <a:rPr lang="en-US" dirty="0"/>
              <a:t>C=a+b</a:t>
            </a:r>
          </a:p>
          <a:p>
            <a:pPr algn="ctr"/>
            <a:r>
              <a:rPr lang="en-US" dirty="0"/>
              <a:t>Print( c )</a:t>
            </a:r>
          </a:p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34AAEE-0450-4CF7-8BE5-025D50CC8B2D}"/>
              </a:ext>
            </a:extLst>
          </p:cNvPr>
          <p:cNvSpPr/>
          <p:nvPr/>
        </p:nvSpPr>
        <p:spPr>
          <a:xfrm>
            <a:off x="5879285" y="4955796"/>
            <a:ext cx="2155970" cy="7885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Bug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F16D8-16C3-41BC-B65C-B310D2C1B4E6}"/>
              </a:ext>
            </a:extLst>
          </p:cNvPr>
          <p:cNvSpPr txBox="1"/>
          <p:nvPr/>
        </p:nvSpPr>
        <p:spPr>
          <a:xfrm>
            <a:off x="6453766" y="150282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Bug File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ED764F-2C1E-41C6-B7FC-190D30D7875C}"/>
              </a:ext>
            </a:extLst>
          </p:cNvPr>
          <p:cNvCxnSpPr/>
          <p:nvPr/>
        </p:nvCxnSpPr>
        <p:spPr>
          <a:xfrm flipV="1">
            <a:off x="3447875" y="2297430"/>
            <a:ext cx="1722541" cy="33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E8911D5-0A53-4A33-9015-B059236F8E18}"/>
              </a:ext>
            </a:extLst>
          </p:cNvPr>
          <p:cNvSpPr/>
          <p:nvPr/>
        </p:nvSpPr>
        <p:spPr>
          <a:xfrm>
            <a:off x="3447875" y="396146"/>
            <a:ext cx="2084245" cy="925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SCM API</a:t>
            </a:r>
          </a:p>
          <a:p>
            <a:pPr algn="ctr"/>
            <a:r>
              <a:rPr lang="en-US" dirty="0"/>
              <a:t>(once after fix is generated)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4CC348-9B4C-4ACA-9FD3-C144573ED9F0}"/>
              </a:ext>
            </a:extLst>
          </p:cNvPr>
          <p:cNvCxnSpPr/>
          <p:nvPr/>
        </p:nvCxnSpPr>
        <p:spPr>
          <a:xfrm>
            <a:off x="4217670" y="1321177"/>
            <a:ext cx="952746" cy="192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331239D-795A-4FCA-BBD0-68B20B5C58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2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58"/>
    </mc:Choice>
    <mc:Fallback xmlns="">
      <p:transition spd="slow" advTm="2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61F62-32C2-4057-9841-06A202F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DAAB-7AB4-4D83-9421-846A4D950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804" y="1790756"/>
            <a:ext cx="7729728" cy="3576489"/>
          </a:xfrm>
        </p:spPr>
        <p:txBody>
          <a:bodyPr/>
          <a:lstStyle/>
          <a:p>
            <a:r>
              <a:rPr lang="en-US" dirty="0"/>
              <a:t>When there is a commit in SCM with respect to the Bug ID created, using SCM API we can track it.</a:t>
            </a:r>
          </a:p>
          <a:p>
            <a:r>
              <a:rPr lang="en-US" dirty="0"/>
              <a:t>From there we can get all the info we want like:</a:t>
            </a:r>
          </a:p>
          <a:p>
            <a:pPr lvl="2"/>
            <a:r>
              <a:rPr lang="en-US" dirty="0"/>
              <a:t>Bug ID</a:t>
            </a:r>
          </a:p>
          <a:p>
            <a:pPr lvl="2"/>
            <a:r>
              <a:rPr lang="en-US" dirty="0"/>
              <a:t>Commit ID</a:t>
            </a:r>
          </a:p>
          <a:p>
            <a:pPr lvl="2"/>
            <a:r>
              <a:rPr lang="en-US" dirty="0"/>
              <a:t>Commit message</a:t>
            </a:r>
          </a:p>
          <a:p>
            <a:pPr lvl="2"/>
            <a:r>
              <a:rPr lang="en-US" dirty="0"/>
              <a:t>Code Fix</a:t>
            </a:r>
          </a:p>
          <a:p>
            <a:pPr lvl="2"/>
            <a:r>
              <a:rPr lang="en-US" dirty="0"/>
              <a:t>Bug Score</a:t>
            </a:r>
          </a:p>
          <a:p>
            <a:pPr lvl="2"/>
            <a:r>
              <a:rPr lang="en-US" dirty="0"/>
              <a:t>File name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8C1AF8-F111-4308-B683-2E4ACC060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99"/>
    </mc:Choice>
    <mc:Fallback xmlns="">
      <p:transition spd="slow" advTm="14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5102-4567-40EC-82C2-8D02FA022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F1D93-F670-46F9-BA50-A3161E603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5638"/>
            <a:ext cx="8596668" cy="1513789"/>
          </a:xfrm>
        </p:spPr>
        <p:txBody>
          <a:bodyPr/>
          <a:lstStyle/>
          <a:p>
            <a:r>
              <a:rPr lang="en-US" dirty="0"/>
              <a:t>CODE FIX:</a:t>
            </a:r>
          </a:p>
          <a:p>
            <a:pPr marL="457200" lvl="2" indent="0">
              <a:buNone/>
            </a:pPr>
            <a:r>
              <a:rPr lang="en-US" dirty="0"/>
              <a:t>    	As there is a Bug in code, developer will try to Fix it and commit with respective Bug Id.</a:t>
            </a:r>
          </a:p>
          <a:p>
            <a:pPr marL="457200" lvl="2" indent="0">
              <a:buNone/>
            </a:pPr>
            <a:r>
              <a:rPr lang="en-US" dirty="0"/>
              <a:t>We can get that fix and populate in Fix File. And as he develops more and more fixes with bug id</a:t>
            </a:r>
          </a:p>
          <a:p>
            <a:pPr marL="457200" lvl="2" indent="0">
              <a:buNone/>
            </a:pPr>
            <a:r>
              <a:rPr lang="en-US" dirty="0"/>
              <a:t>We can simultaneously add that code fix to fix list for a bug.</a:t>
            </a:r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15A0F1-C072-4141-A841-1D5873BC5A33}"/>
              </a:ext>
            </a:extLst>
          </p:cNvPr>
          <p:cNvSpPr/>
          <p:nvPr/>
        </p:nvSpPr>
        <p:spPr>
          <a:xfrm>
            <a:off x="677334" y="3428999"/>
            <a:ext cx="1369580" cy="272851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 CODE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96BC87-149F-40D8-8843-96459034AD96}"/>
              </a:ext>
            </a:extLst>
          </p:cNvPr>
          <p:cNvSpPr/>
          <p:nvPr/>
        </p:nvSpPr>
        <p:spPr>
          <a:xfrm>
            <a:off x="2550253" y="3428999"/>
            <a:ext cx="1140903" cy="56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(1)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581D24-EE24-4C6F-B9BC-8AA53D9AA099}"/>
              </a:ext>
            </a:extLst>
          </p:cNvPr>
          <p:cNvSpPr/>
          <p:nvPr/>
        </p:nvSpPr>
        <p:spPr>
          <a:xfrm>
            <a:off x="4251819" y="3428999"/>
            <a:ext cx="4398629" cy="2655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003ECF-9827-47C7-99D3-0A4459E0B15D}"/>
              </a:ext>
            </a:extLst>
          </p:cNvPr>
          <p:cNvSpPr/>
          <p:nvPr/>
        </p:nvSpPr>
        <p:spPr>
          <a:xfrm>
            <a:off x="2550252" y="4108019"/>
            <a:ext cx="1140903" cy="56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(2)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36C0F1-DE6A-4854-887D-4BB79991E21F}"/>
              </a:ext>
            </a:extLst>
          </p:cNvPr>
          <p:cNvSpPr/>
          <p:nvPr/>
        </p:nvSpPr>
        <p:spPr>
          <a:xfrm>
            <a:off x="2550253" y="5520654"/>
            <a:ext cx="1140903" cy="56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(4)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7B155F-23DF-4F4E-821B-586B9F0B075D}"/>
              </a:ext>
            </a:extLst>
          </p:cNvPr>
          <p:cNvSpPr/>
          <p:nvPr/>
        </p:nvSpPr>
        <p:spPr>
          <a:xfrm>
            <a:off x="2550252" y="4815522"/>
            <a:ext cx="1140903" cy="56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(3)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EC9BD5-4179-4E93-A6F8-4964480F3625}"/>
              </a:ext>
            </a:extLst>
          </p:cNvPr>
          <p:cNvSpPr/>
          <p:nvPr/>
        </p:nvSpPr>
        <p:spPr>
          <a:xfrm>
            <a:off x="4471331" y="3575525"/>
            <a:ext cx="4026715" cy="576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FILE FOR BUG WITH ALL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5AA676-3DCC-4ABB-9A6A-5C612924C612}"/>
              </a:ext>
            </a:extLst>
          </p:cNvPr>
          <p:cNvSpPr/>
          <p:nvPr/>
        </p:nvSpPr>
        <p:spPr>
          <a:xfrm>
            <a:off x="4471332" y="4418130"/>
            <a:ext cx="1887522" cy="576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(1)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DDB67C-D9DE-46CC-9AC4-674B9D47F283}"/>
              </a:ext>
            </a:extLst>
          </p:cNvPr>
          <p:cNvSpPr/>
          <p:nvPr/>
        </p:nvSpPr>
        <p:spPr>
          <a:xfrm>
            <a:off x="6610525" y="4403939"/>
            <a:ext cx="1887522" cy="576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F8DE4E-D5AB-496F-91A8-E27C909BAF7F}"/>
              </a:ext>
            </a:extLst>
          </p:cNvPr>
          <p:cNvSpPr/>
          <p:nvPr/>
        </p:nvSpPr>
        <p:spPr>
          <a:xfrm>
            <a:off x="4471332" y="5276114"/>
            <a:ext cx="1887522" cy="576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52D7B4-2B6E-490D-A27C-72750CA5FE50}"/>
              </a:ext>
            </a:extLst>
          </p:cNvPr>
          <p:cNvSpPr/>
          <p:nvPr/>
        </p:nvSpPr>
        <p:spPr>
          <a:xfrm>
            <a:off x="6610525" y="5276114"/>
            <a:ext cx="1887522" cy="5762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FIX (4)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E7947A-82C3-4104-AF23-C98FBDA0A099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3691156" y="3711080"/>
            <a:ext cx="560663" cy="1045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110217E-90F2-4114-A317-634A37B61634}"/>
              </a:ext>
            </a:extLst>
          </p:cNvPr>
          <p:cNvCxnSpPr>
            <a:stCxn id="32" idx="3"/>
          </p:cNvCxnSpPr>
          <p:nvPr/>
        </p:nvCxnSpPr>
        <p:spPr>
          <a:xfrm flipV="1">
            <a:off x="2046914" y="4151779"/>
            <a:ext cx="2204905" cy="64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7D001B-1864-48A9-86E9-C96AC66F9F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55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57"/>
    </mc:Choice>
    <mc:Fallback xmlns="">
      <p:transition spd="slow" advTm="3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0.6|4.5|0.7|0.5|0.7|0.7|0.5|1.2|0.7|0.7|9.5|0.9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8|0.5|0.9|3.5|1|1.5|0.6|5.6|0.7|0.5|0.4|0.5|0.6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1|0.9|0.4|0.6|0.7|1.6|1|0.4|0.7|0.5|0.6|0.4|0.5|0.3|0.3|0.3|0.4|0.4|0.3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7|1.1|0.8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8|1.1|0.4|0.7|0.3|1.3|0.5|3.8|0.2|0.8|0.3|0.5|0.3|0.3|2.7|0.8|1|0.8"/>
</p:tagLst>
</file>

<file path=ppt/theme/theme1.xml><?xml version="1.0" encoding="utf-8"?>
<a:theme xmlns:a="http://schemas.openxmlformats.org/drawingml/2006/main" name="Face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442</TotalTime>
  <Words>1108</Words>
  <Application>Microsoft Office PowerPoint</Application>
  <PresentationFormat>Widescreen</PresentationFormat>
  <Paragraphs>171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BUG PREDICTION TOOL</vt:lpstr>
      <vt:lpstr>Problem Statement</vt:lpstr>
      <vt:lpstr>Description of idea</vt:lpstr>
      <vt:lpstr>INTRODUCTION</vt:lpstr>
      <vt:lpstr>HOW IT WORKS</vt:lpstr>
      <vt:lpstr>BUG FILE</vt:lpstr>
      <vt:lpstr>BUG FILE</vt:lpstr>
      <vt:lpstr>FIX FILE</vt:lpstr>
      <vt:lpstr>FIX FILE</vt:lpstr>
      <vt:lpstr>CODE FILE</vt:lpstr>
      <vt:lpstr>CODE FILE</vt:lpstr>
      <vt:lpstr>PowerPoint Presentation</vt:lpstr>
      <vt:lpstr>PowerPoint Presentation</vt:lpstr>
      <vt:lpstr>Applications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BUG PREDICTION TOOL</dc:title>
  <dc:creator>Potureddi, Gowtham</dc:creator>
  <cp:lastModifiedBy>Potureddi, Gowtham</cp:lastModifiedBy>
  <cp:revision>59</cp:revision>
  <dcterms:created xsi:type="dcterms:W3CDTF">2018-11-26T04:53:42Z</dcterms:created>
  <dcterms:modified xsi:type="dcterms:W3CDTF">2018-11-28T14:36:18Z</dcterms:modified>
</cp:coreProperties>
</file>